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3" r:id="rId9"/>
    <p:sldId id="264" r:id="rId10"/>
    <p:sldId id="268" r:id="rId11"/>
    <p:sldId id="265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FF33"/>
    <a:srgbClr val="990099"/>
    <a:srgbClr val="66FFFF"/>
    <a:srgbClr val="FF9999"/>
    <a:srgbClr val="0066CC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A4DF9-939B-DB4A-AF57-25BDECF41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86C10-F192-A546-90C9-93A858652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E202F-8B76-EA46-9884-4D18C4CA1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0429-B0C9-FD4B-9BCF-E3D1859F4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BC1A5-C45D-334D-A0A1-4E9473758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606F4-8947-7E4C-A7A0-8F1B329A6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C540C-EF78-C14D-8244-3529009E1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9E940-0A31-4541-815C-46F0013C8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ABFAF-4DD9-404E-8CB8-67ED34FBC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54015-5604-C146-8FE3-255BA4630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EC37-F9BA-5142-B7EF-EEDBC8957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D6CE9-92AE-474B-9A99-5B534FC83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D4F0667-19A7-BB4B-BEF0-E461B17F5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696200" cy="2228850"/>
          </a:xfrm>
        </p:spPr>
        <p:txBody>
          <a:bodyPr/>
          <a:lstStyle/>
          <a:p>
            <a:pPr eaLnBrk="1" hangingPunct="1"/>
            <a:r>
              <a:rPr lang="en-US" sz="7200">
                <a:solidFill>
                  <a:srgbClr val="0066CC"/>
                </a:solidFill>
                <a:latin typeface="Goudy Stout" pitchFamily="18" charset="0"/>
              </a:rPr>
              <a:t>Call to Order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83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800" dirty="0">
              <a:solidFill>
                <a:srgbClr val="FFFF00"/>
              </a:solidFill>
              <a:latin typeface="Stencil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81000" y="3244850"/>
            <a:ext cx="8458200" cy="3492500"/>
          </a:xfrm>
          <a:prstGeom prst="rect">
            <a:avLst/>
          </a:prstGeom>
          <a:solidFill>
            <a:schemeClr val="bg1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marL="457200" indent="-393700">
              <a:tabLst>
                <a:tab pos="404813" algn="l"/>
              </a:tabLst>
            </a:pPr>
            <a:r>
              <a:rPr lang="en-US" sz="2800" b="1" i="1" u="sng" dirty="0"/>
              <a:t>Answer these questions in your notebook:</a:t>
            </a:r>
          </a:p>
          <a:p>
            <a:pPr marL="457200" indent="-393700">
              <a:buFontTx/>
              <a:buChar char="•"/>
              <a:tabLst>
                <a:tab pos="404813" algn="l"/>
              </a:tabLst>
            </a:pPr>
            <a:r>
              <a:rPr lang="en-US" sz="3800" dirty="0">
                <a:latin typeface="Impact" charset="0"/>
              </a:rPr>
              <a:t>Do teachers sometimes give students preferential treatment?</a:t>
            </a:r>
          </a:p>
          <a:p>
            <a:pPr marL="457200" indent="-393700">
              <a:buFontTx/>
              <a:buChar char="•"/>
              <a:tabLst>
                <a:tab pos="404813" algn="l"/>
              </a:tabLst>
            </a:pPr>
            <a:r>
              <a:rPr lang="en-US" sz="3800" dirty="0">
                <a:latin typeface="Impact" charset="0"/>
              </a:rPr>
              <a:t>Are police officers also supposed to follow the law</a:t>
            </a:r>
            <a:r>
              <a:rPr lang="en-US" sz="3800" dirty="0" smtClean="0">
                <a:latin typeface="Impact" charset="0"/>
              </a:rPr>
              <a:t>?  Why</a:t>
            </a:r>
            <a:r>
              <a:rPr lang="en-US" sz="3800" dirty="0">
                <a:latin typeface="Impact" charset="0"/>
              </a:rPr>
              <a:t>?  What are some problems?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5"/>
          <p:cNvSpPr>
            <a:spLocks noChangeArrowheads="1"/>
          </p:cNvSpPr>
          <p:nvPr/>
        </p:nvSpPr>
        <p:spPr bwMode="auto">
          <a:xfrm>
            <a:off x="1219200" y="3352800"/>
            <a:ext cx="914400" cy="1828800"/>
          </a:xfrm>
          <a:prstGeom prst="downArrow">
            <a:avLst>
              <a:gd name="adj1" fmla="val 53472"/>
              <a:gd name="adj2" fmla="val 92046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0" name="AutoShape 6"/>
          <p:cNvSpPr>
            <a:spLocks noChangeArrowheads="1"/>
          </p:cNvSpPr>
          <p:nvPr/>
        </p:nvSpPr>
        <p:spPr bwMode="auto">
          <a:xfrm>
            <a:off x="3886200" y="3276600"/>
            <a:ext cx="914400" cy="838200"/>
          </a:xfrm>
          <a:prstGeom prst="downArrow">
            <a:avLst>
              <a:gd name="adj1" fmla="val 53472"/>
              <a:gd name="adj2" fmla="val 46023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AutoShape 7"/>
          <p:cNvSpPr>
            <a:spLocks noChangeArrowheads="1"/>
          </p:cNvSpPr>
          <p:nvPr/>
        </p:nvSpPr>
        <p:spPr bwMode="auto">
          <a:xfrm>
            <a:off x="6705600" y="3352800"/>
            <a:ext cx="914400" cy="1828800"/>
          </a:xfrm>
          <a:prstGeom prst="downArrow">
            <a:avLst>
              <a:gd name="adj1" fmla="val 53472"/>
              <a:gd name="adj2" fmla="val 92046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85800" y="5181600"/>
            <a:ext cx="1981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latin typeface="Stencil" charset="0"/>
              </a:rPr>
              <a:t>Makes laws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124200" y="4038600"/>
            <a:ext cx="243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latin typeface="Stencil" charset="0"/>
              </a:rPr>
              <a:t>Enforces Laws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638800" y="5181600"/>
            <a:ext cx="3048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latin typeface="Stencil" charset="0"/>
              </a:rPr>
              <a:t>Interprets Laws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1524000"/>
            <a:ext cx="3200400" cy="5029200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15369" grpId="0"/>
      <p:bldP spid="15370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5400">
                <a:latin typeface="Rockwell Extra Bold" charset="0"/>
              </a:rPr>
              <a:t>Checks and Balances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0" y="1295400"/>
            <a:ext cx="3352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The Idea</a:t>
            </a:r>
            <a:r>
              <a:rPr lang="en-US" sz="2400" dirty="0"/>
              <a:t>: A systems that allows </a:t>
            </a:r>
            <a:r>
              <a:rPr lang="en-US" sz="2400" u="sng" dirty="0"/>
              <a:t>each Branch of </a:t>
            </a:r>
            <a:r>
              <a:rPr lang="en-US" sz="2400" u="sng" dirty="0" err="1"/>
              <a:t>Gov’t</a:t>
            </a:r>
            <a:r>
              <a:rPr lang="en-US" sz="2400" u="sng" dirty="0"/>
              <a:t> to check (or limit) the power of the others.</a:t>
            </a:r>
          </a:p>
          <a:p>
            <a:pPr marL="342900" indent="-342900">
              <a:spcBef>
                <a:spcPct val="20000"/>
              </a:spcBef>
            </a:pPr>
            <a:endParaRPr lang="en-US" sz="1200" dirty="0"/>
          </a:p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Why?</a:t>
            </a:r>
            <a:r>
              <a:rPr lang="en-US" sz="2400" dirty="0"/>
              <a:t> This keeps each branch of the </a:t>
            </a:r>
            <a:r>
              <a:rPr lang="en-US" sz="2400" dirty="0" err="1"/>
              <a:t>gov’t</a:t>
            </a:r>
            <a:r>
              <a:rPr lang="en-US" sz="2400" dirty="0"/>
              <a:t> competing between themselves for power.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066800"/>
            <a:ext cx="56388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505200" y="5486400"/>
            <a:ext cx="56388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6075" indent="-346075">
              <a:spcBef>
                <a:spcPct val="20000"/>
              </a:spcBef>
            </a:pPr>
            <a:r>
              <a:rPr lang="en-US" sz="2400" b="1" i="1" u="sng" dirty="0"/>
              <a:t>Example</a:t>
            </a:r>
            <a:r>
              <a:rPr lang="en-US" sz="2400" u="sng" dirty="0"/>
              <a:t>: If Congress makes a bad law, the President can </a:t>
            </a:r>
            <a:r>
              <a:rPr lang="en-US" sz="2400" b="1" u="sng" dirty="0">
                <a:solidFill>
                  <a:srgbClr val="FF0000"/>
                </a:solidFill>
              </a:rPr>
              <a:t>veto</a:t>
            </a:r>
            <a:r>
              <a:rPr lang="en-US" sz="2400" u="sng" dirty="0"/>
              <a:t> it</a:t>
            </a:r>
            <a:r>
              <a:rPr lang="en-US" sz="2400" dirty="0"/>
              <a:t>.  This stops it from becoming a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990099"/>
            </a:gs>
            <a:gs pos="100000">
              <a:srgbClr val="47004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avie" pitchFamily="82" charset="0"/>
                <a:ea typeface="+mj-ea"/>
                <a:cs typeface="+mj-cs"/>
              </a:rPr>
              <a:t>Scenario Evaluations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001000" cy="1524000"/>
          </a:xfrm>
          <a:noFill/>
          <a:ln w="114300" cmpd="thickThin"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>
                <a:solidFill>
                  <a:srgbClr val="FFFF00"/>
                </a:solidFill>
                <a:latin typeface="Stencil" charset="0"/>
              </a:rPr>
              <a:t>Complete the matching at the top of the worksheet.  Look up when you’re done.</a:t>
            </a:r>
            <a:endParaRPr lang="en-US" dirty="0">
              <a:solidFill>
                <a:srgbClr val="FFFF00"/>
              </a:solidFill>
              <a:latin typeface="Stencil" charset="0"/>
            </a:endParaRPr>
          </a:p>
        </p:txBody>
      </p:sp>
      <p:pic>
        <p:nvPicPr>
          <p:cNvPr id="5" name="Picture 4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65679"/>
            <a:ext cx="9215165" cy="2711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Homework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>
                <a:latin typeface="Goudy Stout" pitchFamily="18" charset="0"/>
              </a:rPr>
              <a:t>Objective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/>
              <a:t>Students will be able to analyze and apply the principles of government by completing a graphic organizer, correcting scenarios, and completing an exit slip.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66FFFF"/>
            </a:gs>
            <a:gs pos="100000">
              <a:srgbClr val="FF99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2743200"/>
          </a:xfrm>
        </p:spPr>
        <p:txBody>
          <a:bodyPr/>
          <a:lstStyle/>
          <a:p>
            <a:pPr eaLnBrk="1" hangingPunct="1"/>
            <a:r>
              <a:rPr lang="en-US" sz="8800">
                <a:latin typeface="Stencil" charset="0"/>
              </a:rPr>
              <a:t>Principles of Government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819400"/>
            <a:ext cx="8534400" cy="3810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/>
              <a:t>These are the characteristics of a </a:t>
            </a:r>
            <a:r>
              <a:rPr lang="en-US" b="1">
                <a:solidFill>
                  <a:srgbClr val="FF0000"/>
                </a:solidFill>
              </a:rPr>
              <a:t>Democratic</a:t>
            </a:r>
            <a:r>
              <a:rPr lang="en-US" b="1"/>
              <a:t> type of government.  Each principle </a:t>
            </a:r>
            <a:r>
              <a:rPr lang="en-US" b="1">
                <a:solidFill>
                  <a:srgbClr val="FF0000"/>
                </a:solidFill>
              </a:rPr>
              <a:t>gives citizens more influence</a:t>
            </a:r>
            <a:r>
              <a:rPr lang="en-US" b="1"/>
              <a:t> over their government.</a:t>
            </a:r>
          </a:p>
          <a:p>
            <a:pPr eaLnBrk="1" hangingPunct="1">
              <a:buFontTx/>
              <a:buNone/>
            </a:pPr>
            <a:endParaRPr lang="en-US" sz="1400" b="1"/>
          </a:p>
          <a:p>
            <a:pPr eaLnBrk="1" hangingPunct="1">
              <a:buFontTx/>
              <a:buNone/>
            </a:pPr>
            <a:r>
              <a:rPr lang="en-US" b="1">
                <a:solidFill>
                  <a:srgbClr val="0066CC"/>
                </a:solidFill>
              </a:rPr>
              <a:t>Authoritarian governments</a:t>
            </a:r>
            <a:r>
              <a:rPr lang="en-US" b="1"/>
              <a:t> (like a </a:t>
            </a:r>
            <a:r>
              <a:rPr lang="en-US" b="1" i="1"/>
              <a:t>Monarchy</a:t>
            </a:r>
            <a:r>
              <a:rPr lang="en-US" b="1"/>
              <a:t>) </a:t>
            </a:r>
            <a:r>
              <a:rPr lang="en-US" b="1">
                <a:solidFill>
                  <a:srgbClr val="0066CC"/>
                </a:solidFill>
              </a:rPr>
              <a:t>don’t follow these principles</a:t>
            </a:r>
            <a:r>
              <a:rPr lang="en-US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sz="6000">
                <a:latin typeface="Snap ITC" pitchFamily="82" charset="0"/>
              </a:rPr>
              <a:t>Popular Sovereignty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077200" cy="1143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400" dirty="0">
                <a:latin typeface="Impact" charset="0"/>
              </a:rPr>
              <a:t>Popular = </a:t>
            </a:r>
            <a:r>
              <a:rPr lang="en-US" sz="2400" dirty="0">
                <a:solidFill>
                  <a:srgbClr val="FF0000"/>
                </a:solidFill>
                <a:latin typeface="Impact" charset="0"/>
              </a:rPr>
              <a:t>The People’s                           </a:t>
            </a:r>
            <a:r>
              <a:rPr lang="en-US" sz="2400" dirty="0">
                <a:latin typeface="Impact" charset="0"/>
              </a:rPr>
              <a:t>Sovereignty =</a:t>
            </a:r>
            <a:r>
              <a:rPr lang="en-US" sz="2400" dirty="0" smtClean="0">
                <a:latin typeface="Impact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Impact" charset="0"/>
              </a:rPr>
              <a:t>Rule</a:t>
            </a:r>
            <a:r>
              <a:rPr lang="en-US" dirty="0" smtClean="0">
                <a:latin typeface="Impact" charset="0"/>
              </a:rPr>
              <a:t> </a:t>
            </a:r>
            <a:endParaRPr lang="en-US" dirty="0">
              <a:latin typeface="Impact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4813300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29200" y="1600200"/>
            <a:ext cx="3886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The Idea</a:t>
            </a:r>
            <a:r>
              <a:rPr lang="en-US" sz="2400" dirty="0"/>
              <a:t>: Like the Social Contract, the </a:t>
            </a:r>
            <a:r>
              <a:rPr lang="en-US" sz="2400" u="sng" dirty="0"/>
              <a:t>citizens of a nation are the ones who decide to give a </a:t>
            </a:r>
            <a:r>
              <a:rPr lang="en-US" sz="2400" u="sng" dirty="0" err="1"/>
              <a:t>gov’t</a:t>
            </a:r>
            <a:r>
              <a:rPr lang="en-US" sz="2400" u="sng" dirty="0"/>
              <a:t> power.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Why?</a:t>
            </a:r>
            <a:r>
              <a:rPr lang="en-US" sz="2400" dirty="0"/>
              <a:t> Because a King doesn’t have any power if no one follows him.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029200" y="5257800"/>
            <a:ext cx="3733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6075" indent="-346075">
              <a:spcBef>
                <a:spcPct val="20000"/>
              </a:spcBef>
            </a:pPr>
            <a:r>
              <a:rPr lang="en-US" sz="2000" b="1" i="1" u="sng" dirty="0"/>
              <a:t>Example</a:t>
            </a:r>
            <a:r>
              <a:rPr lang="en-US" sz="2000" dirty="0"/>
              <a:t>:</a:t>
            </a:r>
            <a:r>
              <a:rPr lang="en-US" sz="2000" dirty="0" smtClean="0"/>
              <a:t> </a:t>
            </a:r>
            <a:r>
              <a:rPr lang="en-US" sz="2000" u="sng" dirty="0" smtClean="0"/>
              <a:t>We vote on rulers to govern us!</a:t>
            </a:r>
            <a:endParaRPr lang="en-US" sz="2000" u="sng" dirty="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5334000"/>
            <a:ext cx="4724400" cy="1524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US" sz="2000" b="1">
                <a:solidFill>
                  <a:schemeClr val="bg1"/>
                </a:solidFill>
              </a:rPr>
              <a:t>Kings, like this guy, used to believe that God gave them the power to rule, so they didn’t have to listen to their people at all.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800">
                <a:latin typeface="Rockwell Extra Bold" charset="0"/>
              </a:rPr>
              <a:t>Consent of the Governed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3733800" cy="60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>
                <a:latin typeface="Impact" charset="0"/>
              </a:rPr>
              <a:t>  Consent =</a:t>
            </a:r>
            <a:r>
              <a:rPr lang="en-US" sz="2400" dirty="0" smtClean="0">
                <a:latin typeface="Impact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Impact" charset="0"/>
              </a:rPr>
              <a:t>Permission</a:t>
            </a:r>
            <a:endParaRPr lang="en-US" dirty="0">
              <a:solidFill>
                <a:srgbClr val="FF0000"/>
              </a:solidFill>
              <a:latin typeface="Impact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1828800"/>
            <a:ext cx="4724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The Idea</a:t>
            </a:r>
            <a:r>
              <a:rPr lang="en-US" sz="2400" dirty="0"/>
              <a:t>:</a:t>
            </a:r>
            <a:r>
              <a:rPr lang="en-US" sz="2400" dirty="0" smtClean="0"/>
              <a:t> </a:t>
            </a:r>
            <a:r>
              <a:rPr lang="en-US" sz="2400" u="sng" dirty="0" smtClean="0"/>
              <a:t>The people give their permission to the government to rule them.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Why?</a:t>
            </a:r>
            <a:r>
              <a:rPr lang="en-US" sz="2400" dirty="0"/>
              <a:t> Because a </a:t>
            </a:r>
            <a:r>
              <a:rPr lang="en-US" sz="2400" dirty="0" err="1"/>
              <a:t>gov’t</a:t>
            </a:r>
            <a:r>
              <a:rPr lang="en-US" sz="2400" dirty="0"/>
              <a:t> is there to take care of it’s citizens.  If it’s not doing that, what good is it?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4940300"/>
            <a:ext cx="4648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6075" indent="-346075">
              <a:spcBef>
                <a:spcPct val="20000"/>
              </a:spcBef>
            </a:pPr>
            <a:r>
              <a:rPr lang="en-US" sz="2400" b="1" i="1" u="sng" dirty="0"/>
              <a:t>Example</a:t>
            </a:r>
            <a:r>
              <a:rPr lang="en-US" sz="2400" dirty="0"/>
              <a:t>: </a:t>
            </a:r>
            <a:r>
              <a:rPr lang="en-US" sz="2400" u="sng" dirty="0"/>
              <a:t>American colonists felt abused by King George III, the English Monarch, so they overthrew him in the Revolutionary War.</a:t>
            </a:r>
          </a:p>
        </p:txBody>
      </p:sp>
      <p:pic>
        <p:nvPicPr>
          <p:cNvPr id="2048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7100" y="990600"/>
            <a:ext cx="44069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86200" cy="1981200"/>
          </a:xfrm>
        </p:spPr>
        <p:txBody>
          <a:bodyPr/>
          <a:lstStyle/>
          <a:p>
            <a:pPr algn="l" eaLnBrk="1" hangingPunct="1"/>
            <a:r>
              <a:rPr lang="en-US" sz="8000">
                <a:solidFill>
                  <a:srgbClr val="FF0000"/>
                </a:solidFill>
                <a:latin typeface="Stencil" charset="0"/>
              </a:rPr>
              <a:t>Rule of Law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581400" y="0"/>
            <a:ext cx="5562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4000" i="1" u="sng" dirty="0">
                <a:solidFill>
                  <a:schemeClr val="bg1"/>
                </a:solidFill>
                <a:latin typeface="Impact" charset="0"/>
              </a:rPr>
              <a:t>The Idea </a:t>
            </a:r>
            <a:r>
              <a:rPr lang="en-US" sz="4000" dirty="0">
                <a:solidFill>
                  <a:schemeClr val="bg1"/>
                </a:solidFill>
                <a:latin typeface="Impact" charset="0"/>
              </a:rPr>
              <a:t>:   </a:t>
            </a:r>
            <a:r>
              <a:rPr lang="en-US" sz="4000" u="sng" dirty="0">
                <a:solidFill>
                  <a:schemeClr val="bg1"/>
                </a:solidFill>
                <a:latin typeface="Impact" charset="0"/>
              </a:rPr>
              <a:t>The laws of the nation are rules that everyone must follow</a:t>
            </a:r>
            <a:r>
              <a:rPr lang="en-US" sz="4000" dirty="0">
                <a:solidFill>
                  <a:schemeClr val="bg1"/>
                </a:solidFill>
                <a:latin typeface="Impact" charset="0"/>
              </a:rPr>
              <a:t>.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248400" y="2286000"/>
            <a:ext cx="28956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93700" indent="-393700"/>
            <a:r>
              <a:rPr lang="en-US" sz="2800" i="1" u="sng">
                <a:solidFill>
                  <a:schemeClr val="bg1"/>
                </a:solidFill>
                <a:latin typeface="Impact" charset="0"/>
              </a:rPr>
              <a:t>Why?</a:t>
            </a:r>
            <a:r>
              <a:rPr lang="en-US" sz="2800">
                <a:solidFill>
                  <a:schemeClr val="bg1"/>
                </a:solidFill>
                <a:latin typeface="Impact" charset="0"/>
              </a:rPr>
              <a:t>    Because no one would respect a law if it only applies to certain people.  Laws have to be fair to everyone.</a:t>
            </a:r>
            <a:endParaRPr lang="en-US">
              <a:solidFill>
                <a:schemeClr val="bg1"/>
              </a:solidFill>
              <a:latin typeface="Impact" charset="0"/>
            </a:endParaRPr>
          </a:p>
        </p:txBody>
      </p:sp>
      <p:pic>
        <p:nvPicPr>
          <p:cNvPr id="7" name="Content Placeholder 6" descr="Mayor Sheila Dix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137" r="-12809"/>
          <a:stretch>
            <a:fillRect/>
          </a:stretch>
        </p:blipFill>
        <p:spPr>
          <a:xfrm>
            <a:off x="2438400" y="2133600"/>
            <a:ext cx="350520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329197">
            <a:off x="4343400" y="1524000"/>
            <a:ext cx="58102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eaLnBrk="1" hangingPunct="1"/>
            <a:r>
              <a:rPr lang="en-US" sz="5600">
                <a:latin typeface="Rockwell Extra Bold" charset="0"/>
              </a:rPr>
              <a:t>Limited Government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129540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The Idea</a:t>
            </a:r>
            <a:r>
              <a:rPr lang="en-US" sz="2400" dirty="0"/>
              <a:t>: </a:t>
            </a:r>
            <a:r>
              <a:rPr lang="en-US" sz="2400" u="sng" dirty="0"/>
              <a:t>The </a:t>
            </a:r>
            <a:r>
              <a:rPr lang="en-US" sz="2400" u="sng" dirty="0" err="1"/>
              <a:t>gov’t</a:t>
            </a:r>
            <a:r>
              <a:rPr lang="en-US" sz="2400" u="sng" dirty="0"/>
              <a:t> can’t do whatever it wants</a:t>
            </a:r>
            <a:r>
              <a:rPr lang="en-US" sz="2400" dirty="0"/>
              <a:t>.  Citizens have rights that the </a:t>
            </a:r>
            <a:r>
              <a:rPr lang="en-US" sz="2400" dirty="0" err="1"/>
              <a:t>gov’t</a:t>
            </a:r>
            <a:r>
              <a:rPr lang="en-US" sz="2400" dirty="0"/>
              <a:t> can’t take away.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  <a:p>
            <a:pPr marL="342900" indent="-342900">
              <a:spcBef>
                <a:spcPct val="20000"/>
              </a:spcBef>
            </a:pPr>
            <a:r>
              <a:rPr lang="en-US" sz="2400" b="1" i="1" u="sng" dirty="0"/>
              <a:t>Why?</a:t>
            </a:r>
            <a:r>
              <a:rPr lang="en-US" sz="2400" dirty="0"/>
              <a:t> If the </a:t>
            </a:r>
            <a:r>
              <a:rPr lang="en-US" sz="2400" dirty="0" err="1"/>
              <a:t>gov’t</a:t>
            </a:r>
            <a:r>
              <a:rPr lang="en-US" sz="2400" dirty="0"/>
              <a:t> could take away whatever rights it wanted (like the right to vote), it would no longer have to listen to its citizens </a:t>
            </a:r>
          </a:p>
          <a:p>
            <a:pPr marL="342900" indent="-342900" algn="ctr">
              <a:spcBef>
                <a:spcPct val="20000"/>
              </a:spcBef>
            </a:pPr>
            <a:endParaRPr lang="en-US" sz="1200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4940300"/>
            <a:ext cx="4648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6075" indent="-346075">
              <a:spcBef>
                <a:spcPct val="20000"/>
              </a:spcBef>
            </a:pPr>
            <a:r>
              <a:rPr lang="en-US" sz="2400" b="1" i="1" u="sng" dirty="0"/>
              <a:t>Example</a:t>
            </a:r>
            <a:r>
              <a:rPr lang="en-US" sz="2400" dirty="0"/>
              <a:t>: </a:t>
            </a:r>
            <a:r>
              <a:rPr lang="en-US" sz="2400" u="sng" dirty="0"/>
              <a:t>Anti-Federalists added the </a:t>
            </a:r>
            <a:r>
              <a:rPr lang="en-US" sz="2400" b="1" u="sng" dirty="0"/>
              <a:t>Bill of Rights</a:t>
            </a:r>
            <a:r>
              <a:rPr lang="en-US" sz="2400" u="sng" dirty="0"/>
              <a:t> to the </a:t>
            </a:r>
            <a:r>
              <a:rPr lang="en-US" sz="2400" i="1" u="sng" dirty="0"/>
              <a:t>Constitution</a:t>
            </a:r>
            <a:r>
              <a:rPr lang="en-US" sz="2400" u="sng" dirty="0"/>
              <a:t> to make sure that the </a:t>
            </a:r>
            <a:r>
              <a:rPr lang="en-US" sz="2400" u="sng" dirty="0" err="1"/>
              <a:t>gov’t</a:t>
            </a:r>
            <a:r>
              <a:rPr lang="en-US" sz="2400" u="sng" dirty="0"/>
              <a:t> respected the rights of citizens.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7200">
                <a:latin typeface="Impact" charset="0"/>
              </a:rPr>
              <a:t>Separation of Powers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0" y="1295400"/>
            <a:ext cx="4114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b="1" i="1" u="sng" dirty="0" smtClean="0"/>
              <a:t>The Idea</a:t>
            </a:r>
            <a:r>
              <a:rPr lang="en-US" sz="2400" dirty="0" smtClean="0"/>
              <a:t>: </a:t>
            </a:r>
            <a:r>
              <a:rPr lang="en-US" sz="2400" u="sng" dirty="0" smtClean="0"/>
              <a:t>There are 3 branches of government, each with their own job.</a:t>
            </a:r>
            <a:endParaRPr lang="en-US" sz="1200" u="sng" dirty="0"/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4495800" y="1295400"/>
            <a:ext cx="464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6538" indent="-236538">
              <a:spcBef>
                <a:spcPct val="20000"/>
              </a:spcBef>
            </a:pPr>
            <a:r>
              <a:rPr lang="en-US" sz="2400" b="1" i="1" u="sng"/>
              <a:t>Why?</a:t>
            </a:r>
            <a:r>
              <a:rPr lang="en-US" sz="2400"/>
              <a:t> The whole problem with Authoritarian governments were that one person has way too much authority… so, let’s break it up!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1421</TotalTime>
  <Words>513</Words>
  <Application>Microsoft Macintosh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Call to Order</vt:lpstr>
      <vt:lpstr>Homework</vt:lpstr>
      <vt:lpstr>Objective</vt:lpstr>
      <vt:lpstr>Principles of Government</vt:lpstr>
      <vt:lpstr>Popular Sovereignty</vt:lpstr>
      <vt:lpstr>Consent of the Governed</vt:lpstr>
      <vt:lpstr>Rule of Law</vt:lpstr>
      <vt:lpstr>Limited Government</vt:lpstr>
      <vt:lpstr>Separation of Powers</vt:lpstr>
      <vt:lpstr>Slide 10</vt:lpstr>
      <vt:lpstr>Checks and Balances</vt:lpstr>
      <vt:lpstr>Scenario Evaluations</vt:lpstr>
    </vt:vector>
  </TitlesOfParts>
  <Company>Lappy 3000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Matthew J Lummel</dc:creator>
  <cp:lastModifiedBy>Molly Zeins</cp:lastModifiedBy>
  <cp:revision>14</cp:revision>
  <dcterms:created xsi:type="dcterms:W3CDTF">2011-04-19T13:52:16Z</dcterms:created>
  <dcterms:modified xsi:type="dcterms:W3CDTF">2011-04-19T13:52:51Z</dcterms:modified>
</cp:coreProperties>
</file>